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Asap Bold" charset="1" panose="020F0804030202060203"/>
      <p:regular r:id="rId27"/>
    </p:embeddedFont>
    <p:embeddedFont>
      <p:font typeface="Asap Medium" charset="1" panose="020F0604030202060203"/>
      <p:regular r:id="rId28"/>
    </p:embeddedFont>
    <p:embeddedFont>
      <p:font typeface="Asap" charset="1" panose="020F0504030202060203"/>
      <p:regular r:id="rId29"/>
    </p:embeddedFont>
    <p:embeddedFont>
      <p:font typeface="Asap Semi-Bold" charset="1" panose="020F0704030202060203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4.xml" Type="http://schemas.openxmlformats.org/officeDocument/2006/relationships/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10538076" cy="10697402"/>
            <a:chOff x="0" y="0"/>
            <a:chExt cx="3653167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53168" cy="3708400"/>
            </a:xfrm>
            <a:custGeom>
              <a:avLst/>
              <a:gdLst/>
              <a:ahLst/>
              <a:cxnLst/>
              <a:rect r="r" b="b" t="t" l="l"/>
              <a:pathLst>
                <a:path h="3708400" w="3653168">
                  <a:moveTo>
                    <a:pt x="2739876" y="0"/>
                  </a:moveTo>
                  <a:lnTo>
                    <a:pt x="913292" y="0"/>
                  </a:lnTo>
                  <a:lnTo>
                    <a:pt x="0" y="1854200"/>
                  </a:lnTo>
                  <a:lnTo>
                    <a:pt x="913292" y="3708400"/>
                  </a:lnTo>
                  <a:lnTo>
                    <a:pt x="2739876" y="3708400"/>
                  </a:lnTo>
                  <a:lnTo>
                    <a:pt x="3653168" y="1854200"/>
                  </a:lnTo>
                  <a:close/>
                </a:path>
              </a:pathLst>
            </a:custGeom>
            <a:blipFill>
              <a:blip r:embed="rId2"/>
              <a:stretch>
                <a:fillRect l="-755" t="0" r="-75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923925"/>
            <a:ext cx="1330919" cy="759911"/>
          </a:xfrm>
          <a:custGeom>
            <a:avLst/>
            <a:gdLst/>
            <a:ahLst/>
            <a:cxnLst/>
            <a:rect r="r" b="b" t="t" l="l"/>
            <a:pathLst>
              <a:path h="759911" w="1330919">
                <a:moveTo>
                  <a:pt x="0" y="0"/>
                </a:moveTo>
                <a:lnTo>
                  <a:pt x="1330919" y="0"/>
                </a:lnTo>
                <a:lnTo>
                  <a:pt x="1330919" y="759911"/>
                </a:lnTo>
                <a:lnTo>
                  <a:pt x="0" y="75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4243" y="979135"/>
            <a:ext cx="3165747" cy="5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6"/>
              </a:lnSpc>
              <a:spcBef>
                <a:spcPct val="0"/>
              </a:spcBef>
            </a:pPr>
            <a:r>
              <a:rPr lang="en-US" sz="3304" b="tru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Bộ tứ báo thủ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41356"/>
            <a:ext cx="7845641" cy="642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96"/>
              </a:lnSpc>
              <a:spcBef>
                <a:spcPct val="0"/>
              </a:spcBef>
            </a:pPr>
            <a:r>
              <a:rPr lang="en-US" sz="9211" b="tru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Phân tích khám phá về bệnh đái tháo đường (ĐTĐ)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6571" y="2940050"/>
            <a:ext cx="14675737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Đối tượng: Phụ nữ Pima ≥ 21 tuổi, chọn duy nhất 1 lần khám “chỉ mục”.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Quy mô: 768 ca → 576 train, 192 test.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Loại trừ: Ca phát bệnh &lt; 1 năm sau khám.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Input (8 biến): Pregnancies, Glucose 2h OGTT, Huyết áp, Skinfold, Insulin 2h, BMI, DPF, Tuổi.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Output: Có/không phát bệnh trong vòng 5 năm.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99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Mục tiêu: Dự báo nguy cơ sớm → sàng lọc &amp; can thiệp.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1445054" y="-4222570"/>
            <a:ext cx="9150422" cy="6921093"/>
            <a:chOff x="0" y="0"/>
            <a:chExt cx="7102488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0248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02488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85051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1850513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2372272" y="397621"/>
              <a:ext cx="17581451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Bài</a:t>
              </a:r>
              <a:r>
                <a:rPr lang="en-US" b="true" sz="7925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 toán &amp; Dữ liệu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1827" y="492601"/>
            <a:ext cx="16230600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Ý</a:t>
            </a:r>
            <a:r>
              <a:rPr lang="en-US" b="true" sz="7925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nghĩa &amp; Liên quan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29205" y="2809341"/>
            <a:ext cx="8414795" cy="540596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729205" y="2714091"/>
            <a:ext cx="8115300" cy="6209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6"/>
              </a:lnSpc>
            </a:pPr>
            <a:r>
              <a:rPr lang="en-US" sz="4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Ý nghĩa:</a:t>
            </a:r>
          </a:p>
          <a:p>
            <a:pPr algn="l" marL="966354" indent="-483177" lvl="1">
              <a:lnSpc>
                <a:spcPts val="6266"/>
              </a:lnSpc>
              <a:spcBef>
                <a:spcPct val="0"/>
              </a:spcBef>
              <a:buFont typeface="Arial"/>
              <a:buChar char="•"/>
            </a:pPr>
            <a:r>
              <a:rPr lang="en-US" sz="4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Dự báo nhị</a:t>
            </a: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phân, tối ưu ROC/AUC, điều chỉnh ngưỡng theo mục tiêu lâm sàng.</a:t>
            </a:r>
          </a:p>
          <a:p>
            <a:pPr algn="l" marL="966354" indent="-483177" lvl="1">
              <a:lnSpc>
                <a:spcPts val="6266"/>
              </a:lnSpc>
              <a:spcBef>
                <a:spcPct val="0"/>
              </a:spcBef>
              <a:buFont typeface="Arial"/>
              <a:buChar char="•"/>
            </a:pP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Ngưỡng 0.448: độ nhạy = độ đặc hiệu = 0.76 (tập test).</a:t>
            </a:r>
          </a:p>
          <a:p>
            <a:pPr algn="l" marL="0" indent="0" lvl="0">
              <a:lnSpc>
                <a:spcPts val="6266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0">
            <a:off x="9667858" y="2809341"/>
            <a:ext cx="8414795" cy="540596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9817606" y="2714091"/>
            <a:ext cx="8115300" cy="776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6"/>
              </a:lnSpc>
            </a:pPr>
            <a:r>
              <a:rPr lang="en-US" sz="4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Liên quan nghiên cứu:</a:t>
            </a:r>
          </a:p>
          <a:p>
            <a:pPr algn="l" marL="966354" indent="-483177" lvl="1">
              <a:lnSpc>
                <a:spcPts val="6266"/>
              </a:lnSpc>
              <a:spcBef>
                <a:spcPct val="0"/>
              </a:spcBef>
              <a:buFont typeface="Arial"/>
              <a:buChar char="•"/>
            </a:pPr>
            <a:r>
              <a:rPr lang="en-US" sz="4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So</a:t>
            </a:r>
            <a:r>
              <a:rPr lang="en-US" sz="44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sánh</a:t>
            </a: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ADAP với hồi quy logistic &amp; perceptron tuyến tính.</a:t>
            </a:r>
          </a:p>
          <a:p>
            <a:pPr algn="l" marL="966354" indent="-483177" lvl="1">
              <a:lnSpc>
                <a:spcPts val="6266"/>
              </a:lnSpc>
              <a:spcBef>
                <a:spcPct val="0"/>
              </a:spcBef>
              <a:buFont typeface="Arial"/>
              <a:buChar char="•"/>
            </a:pP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Tham chiếu WHO (glucose 2h ≥ 200 mg/dL).</a:t>
            </a:r>
          </a:p>
          <a:p>
            <a:pPr algn="l" marL="966354" indent="-483177" lvl="1">
              <a:lnSpc>
                <a:spcPts val="6266"/>
              </a:lnSpc>
              <a:spcBef>
                <a:spcPct val="0"/>
              </a:spcBef>
              <a:buFont typeface="Arial"/>
              <a:buChar char="•"/>
            </a:pP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 thừa </a:t>
            </a:r>
            <a:r>
              <a:rPr lang="en-US" sz="447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nghiên cứu dịch tễ Pima: béo phì, tiền sử gia đình → DPF.</a:t>
            </a:r>
          </a:p>
          <a:p>
            <a:pPr algn="l" marL="0" indent="0" lvl="0">
              <a:lnSpc>
                <a:spcPts val="62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3187" y="2579049"/>
            <a:ext cx="14873252" cy="6151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Thống kê mô tả: Histogram, box</a:t>
            </a: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plot cho glucose, insulin, BMI, tuổi.</a:t>
            </a:r>
          </a:p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Tương quan: Ma trận biến liên tục, kiểm tra đa cộng tuyến.</a:t>
            </a:r>
          </a:p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Dữ liệu thiếu: 0 ở skinfold/insulin/huyết áp = “không đo được” → chuyển NA.</a:t>
            </a:r>
          </a:p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So sánh nhóm: Phân bố glucose, insulin, BMI, tuổi giữa nhóm bệnh/không bệnh.</a:t>
            </a:r>
          </a:p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Ngưỡng &amp; baseline: Logistic regression cơ bản, ROC từng biến.</a:t>
            </a:r>
          </a:p>
          <a:p>
            <a:pPr algn="l" marL="761022" indent="-380511" lvl="1">
              <a:lnSpc>
                <a:spcPts val="4934"/>
              </a:lnSpc>
              <a:spcBef>
                <a:spcPct val="0"/>
              </a:spcBef>
              <a:buFont typeface="Arial"/>
              <a:buChar char="•"/>
            </a:pPr>
            <a:r>
              <a:rPr lang="en-US" sz="3524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Lưu ý: Tránh rò rỉ khái niệm do glucose 2h vừa là biến input vừa gần tiêu chí chẩn đoán → nên chạy thêm kịch bản bỏ biến này.</a:t>
            </a:r>
          </a:p>
          <a:p>
            <a:pPr algn="l" marL="0" indent="0" lvl="0">
              <a:lnSpc>
                <a:spcPts val="493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95375"/>
            <a:ext cx="11181309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7550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EDA</a:t>
            </a:r>
            <a:r>
              <a:rPr lang="en-US" b="true" sz="7550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&amp; Phân tích dữ liệu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7734" y="-4222570"/>
            <a:ext cx="13267742" cy="6921093"/>
            <a:chOff x="0" y="0"/>
            <a:chExt cx="1029832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83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98322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8351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4783511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356270" y="624951"/>
              <a:ext cx="10586814" cy="1057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95"/>
                </a:lnSpc>
                <a:spcBef>
                  <a:spcPct val="0"/>
                </a:spcBef>
              </a:pPr>
              <a:r>
                <a:rPr lang="en-US" b="true" sz="5450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ADAP</a:t>
              </a:r>
              <a:r>
                <a:rPr lang="en-US" b="true" sz="5450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 &amp; Kết luận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192130"/>
            <a:ext cx="10709663" cy="430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23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ADAP – cách</a:t>
            </a: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hoạt động: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Chia miền giá trị thành phân vùng (sensors).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100,000 “association units” bật khi kết nối vượt ngưỡng (2–10%).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Học bằng phân bổ sai số, suy diễn thì dừng cập nhật.</a:t>
            </a:r>
          </a:p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205051"/>
            <a:ext cx="17259300" cy="360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26"/>
              </a:lnSpc>
              <a:spcBef>
                <a:spcPct val="0"/>
              </a:spcBef>
            </a:pPr>
            <a:r>
              <a:rPr lang="en-US" sz="3447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 luận: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ADAP đạt 0.76–0.76 tại ngưỡng 0.448.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Bài</a:t>
            </a: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toán mang tính sàng lọc, cần báo cáo ROC/AUC, độ nhạy, độ đặc hiệu theo nhiều ngưỡng.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So sánh với mô hình hiện đại (logistic, cây tăng cường, MLP) để đối chiếu giá trị.</a:t>
            </a:r>
          </a:p>
          <a:p>
            <a:pPr algn="l" marL="0" indent="0" lvl="0">
              <a:lnSpc>
                <a:spcPts val="4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7734" y="-4222570"/>
            <a:ext cx="13267742" cy="6921093"/>
            <a:chOff x="0" y="0"/>
            <a:chExt cx="1029832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83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98322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8351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4783511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356270" y="624951"/>
              <a:ext cx="10586814" cy="1057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95"/>
                </a:lnSpc>
                <a:spcBef>
                  <a:spcPct val="0"/>
                </a:spcBef>
              </a:pPr>
              <a:r>
                <a:rPr lang="en-US" b="true" sz="5450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Bối</a:t>
              </a:r>
              <a:r>
                <a:rPr lang="en-US" b="true" sz="5450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 cảnh &amp; Mục tiêu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726197"/>
            <a:ext cx="10709663" cy="122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23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Trước</a:t>
            </a: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1979: nhiều hệ thống phân loại khác nhau (USPHS, WHO, BDA…), khó so sánh.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10926"/>
            <a:ext cx="10951938" cy="12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9"/>
              </a:lnSpc>
              <a:spcBef>
                <a:spcPct val="0"/>
              </a:spcBef>
            </a:pPr>
            <a:r>
              <a:rPr lang="en-US" sz="3535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NDDG</a:t>
            </a:r>
            <a:r>
              <a:rPr lang="en-US" sz="3535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(NIH, 1979) đề xuất chuẩn hóa quốc tế về phân loại &amp; chẩn đoán tiểu đường.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05753"/>
            <a:ext cx="17259300" cy="29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26"/>
              </a:lnSpc>
              <a:spcBef>
                <a:spcPct val="0"/>
              </a:spcBef>
            </a:pPr>
            <a:r>
              <a:rPr lang="en-US" sz="3447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Mục</a:t>
            </a: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tiêu: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Chuẩn hóa tiêu chuẩn chẩn đoán.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Hỗ trợ nghiên cứu dịch tễ, lâm sàng &amp; điều trị.</a:t>
            </a:r>
          </a:p>
          <a:p>
            <a:pPr algn="l" marL="744390" indent="-372195" lvl="1">
              <a:lnSpc>
                <a:spcPts val="4826"/>
              </a:lnSpc>
              <a:spcBef>
                <a:spcPct val="0"/>
              </a:spcBef>
              <a:buFont typeface="Arial"/>
              <a:buChar char="•"/>
            </a:pPr>
            <a:r>
              <a:rPr lang="en-US" sz="3447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Xác định tiểu đường là hội chứng không đồng nhất.</a:t>
            </a:r>
          </a:p>
          <a:p>
            <a:pPr algn="l" marL="0" indent="0" lvl="0">
              <a:lnSpc>
                <a:spcPts val="48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478351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4783511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356270" y="624951"/>
              <a:ext cx="10586814" cy="1057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995"/>
                </a:lnSpc>
                <a:spcBef>
                  <a:spcPct val="0"/>
                </a:spcBef>
              </a:pPr>
              <a:r>
                <a:rPr lang="en-US" b="true" sz="5450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Hệ thống phân loại: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783453"/>
            <a:ext cx="10709663" cy="6149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Type</a:t>
            </a: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I (IDDM): phụ thuộc insulin, cơ chế tự miễn (HLA, kháng thể tụy).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Type II (NIDDM): không phụ thuộc insulin, liên quan béo phì &amp; kháng insulin.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Tiểu đường thứ phát: do bệnh lý khác.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GDM: tiểu đường thai kỳ, nguy cơ tiến triển thành type II.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IGT: dung nạp glucose giảm (trung gian).</a:t>
            </a:r>
          </a:p>
          <a:p>
            <a:pPr algn="l" marL="760759" indent="-380379" lvl="1">
              <a:lnSpc>
                <a:spcPts val="4933"/>
              </a:lnSpc>
              <a:spcBef>
                <a:spcPct val="0"/>
              </a:spcBef>
              <a:buFont typeface="Arial"/>
              <a:buChar char="•"/>
            </a:pPr>
            <a:r>
              <a:rPr lang="en-US" sz="3523" spc="17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Tiền tiểu đường / nguy cơ cao.</a:t>
            </a:r>
          </a:p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47037" y="1337292"/>
            <a:ext cx="2927365" cy="29273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503715" y="1337292"/>
            <a:ext cx="2927365" cy="29273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62636" y="1146360"/>
            <a:ext cx="2927365" cy="292736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251435"/>
            <a:ext cx="16230600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 u="none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Cơ sở dữ liệu &amp; Phân tích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58060" y="4211210"/>
            <a:ext cx="4564038" cy="666167"/>
            <a:chOff x="0" y="0"/>
            <a:chExt cx="6085384" cy="888223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80527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6805273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44960" y="174237"/>
              <a:ext cx="53954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INPUT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03261" y="4211210"/>
            <a:ext cx="4564038" cy="666167"/>
            <a:chOff x="0" y="0"/>
            <a:chExt cx="6085384" cy="888223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80527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6805273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44960" y="174237"/>
              <a:ext cx="53954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OUTPUT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44300" y="4211210"/>
            <a:ext cx="4564038" cy="666167"/>
            <a:chOff x="0" y="0"/>
            <a:chExt cx="6085384" cy="888223"/>
          </a:xfrm>
        </p:grpSpPr>
        <p:grpSp>
          <p:nvGrpSpPr>
            <p:cNvPr name="Group 15" id="15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680527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6805273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44960" y="174237"/>
              <a:ext cx="53954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EDA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6780" y="5546481"/>
            <a:ext cx="4305318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Input:</a:t>
            </a:r>
            <a:r>
              <a:rPr lang="en-US" b="true" sz="360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chỉ số y khoa (glucose máu, triệu chứng, tiền sử, di truyền…).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61981" y="5546481"/>
            <a:ext cx="4046598" cy="254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Output: phân loại</a:t>
            </a:r>
            <a:r>
              <a:rPr lang="en-US" b="true" sz="3600" strike="noStrike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bệnh nhân (Type I, II, GDM, IGT, bình thường).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994" y="5556006"/>
            <a:ext cx="10151888" cy="440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Thống kê tỷ lệ theo tuổi, giới, c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hủng tộc.</a:t>
            </a:r>
          </a:p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 bố glucose lúc đói &amp; sau dung nạp.</a:t>
            </a:r>
          </a:p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Liên hệ:</a:t>
            </a:r>
          </a:p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--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éo phì ↔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NIDDM</a:t>
            </a:r>
          </a:p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--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 truyền ↔ Type I</a:t>
            </a:r>
          </a:p>
          <a:p>
            <a:pPr algn="ctr">
              <a:lnSpc>
                <a:spcPts val="4414"/>
              </a:lnSpc>
            </a:pP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    --</a:t>
            </a:r>
            <a:r>
              <a:rPr lang="en-US" sz="315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GDM ↔ nguy cơ type II</a:t>
            </a:r>
          </a:p>
          <a:p>
            <a:pPr algn="ctr">
              <a:lnSpc>
                <a:spcPts val="4414"/>
              </a:lnSpc>
            </a:pPr>
          </a:p>
          <a:p>
            <a:pPr algn="ctr" marL="0" indent="0" lvl="0">
              <a:lnSpc>
                <a:spcPts val="441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1446" cy="10287000"/>
          </a:xfrm>
          <a:custGeom>
            <a:avLst/>
            <a:gdLst/>
            <a:ahLst/>
            <a:cxnLst/>
            <a:rect r="r" b="b" t="t" l="l"/>
            <a:pathLst>
              <a:path h="10287000" w="5491446">
                <a:moveTo>
                  <a:pt x="0" y="0"/>
                </a:moveTo>
                <a:lnTo>
                  <a:pt x="5491446" y="0"/>
                </a:lnTo>
                <a:lnTo>
                  <a:pt x="5491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95" t="0" r="-904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9345" y="1185327"/>
            <a:ext cx="11125372" cy="133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02"/>
              </a:lnSpc>
              <a:spcBef>
                <a:spcPct val="0"/>
              </a:spcBef>
            </a:pPr>
            <a:r>
              <a:rPr lang="en-US" b="true" sz="9184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Ý</a:t>
            </a:r>
            <a:r>
              <a:rPr lang="en-US" b="true" sz="9184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nghĩa &amp; Nhận định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9345" y="3096494"/>
            <a:ext cx="10436726" cy="106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--K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hông có ngưỡng tuyệt đối: diễn tiến liên tục từ bình thường → IGT → tiểu đường.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09345" y="5234825"/>
            <a:ext cx="10436726" cy="52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--Cả yế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u tố di truyền &amp; lối sống đều quan trọng.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9345" y="6835661"/>
            <a:ext cx="10436726" cy="267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--NDDG (1979) đặt nề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 tảng cho: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        + 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Chẩn đoán lâm sàng chuẩn hóa.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        + 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Hướng dẫn điều trị &amp; phòng ngừa.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        + 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Nghiên cứu dịch tễ toàn cầu.</a:t>
            </a:r>
          </a:p>
          <a:p>
            <a:pPr algn="l">
              <a:lnSpc>
                <a:spcPts val="42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121238" y="747733"/>
            <a:ext cx="10749927" cy="5209044"/>
            <a:chOff x="0" y="0"/>
            <a:chExt cx="11086427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8642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86427">
                  <a:moveTo>
                    <a:pt x="953575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535757" y="5372100"/>
                  </a:lnTo>
                  <a:lnTo>
                    <a:pt x="11086427" y="2686050"/>
                  </a:lnTo>
                  <a:lnTo>
                    <a:pt x="953575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33055" y="2392451"/>
            <a:ext cx="4793435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DATASET: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628689" y="747733"/>
          <a:ext cx="14980813" cy="10062073"/>
        </p:xfrm>
        <a:graphic>
          <a:graphicData uri="http://schemas.openxmlformats.org/drawingml/2006/table">
            <a:tbl>
              <a:tblPr/>
              <a:tblGrid>
                <a:gridCol w="1804773"/>
                <a:gridCol w="13176040"/>
              </a:tblGrid>
              <a:tr h="32216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Asap Medium"/>
                          <a:ea typeface="Asap Medium"/>
                          <a:cs typeface="Asap Medium"/>
                          <a:sym typeface="Asap Medium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b="true">
                          <a:solidFill>
                            <a:srgbClr val="000000"/>
                          </a:solidFill>
                          <a:latin typeface="Asap Medium"/>
                          <a:ea typeface="Asap Medium"/>
                          <a:cs typeface="Asap Medium"/>
                          <a:sym typeface="Asap Medium"/>
                        </a:rPr>
                        <a:t>AIM ’94 Diabetes Dataset (UCI)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0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 b="true">
                          <a:solidFill>
                            <a:srgbClr val="000000"/>
                          </a:solidFill>
                          <a:latin typeface="Asap Medium"/>
                          <a:ea typeface="Asap Medium"/>
                          <a:cs typeface="Asap Medium"/>
                          <a:sym typeface="Asap Medium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 b="true">
                          <a:solidFill>
                            <a:srgbClr val="000000"/>
                          </a:solidFill>
                          <a:latin typeface="Asap Medium"/>
                          <a:ea typeface="Asap Medium"/>
                          <a:cs typeface="Asap Medium"/>
                          <a:sym typeface="Asap Medium"/>
                        </a:rPr>
                        <a:t>Pima Indians Diabetes Dataset (UCI)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1446" cy="10287000"/>
          </a:xfrm>
          <a:custGeom>
            <a:avLst/>
            <a:gdLst/>
            <a:ahLst/>
            <a:cxnLst/>
            <a:rect r="r" b="b" t="t" l="l"/>
            <a:pathLst>
              <a:path h="10287000" w="5491446">
                <a:moveTo>
                  <a:pt x="0" y="0"/>
                </a:moveTo>
                <a:lnTo>
                  <a:pt x="5491446" y="0"/>
                </a:lnTo>
                <a:lnTo>
                  <a:pt x="5491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95" t="0" r="-904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0695" y="286766"/>
            <a:ext cx="13406039" cy="230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4"/>
              </a:lnSpc>
              <a:spcBef>
                <a:spcPct val="0"/>
              </a:spcBef>
            </a:pPr>
            <a:r>
              <a:rPr lang="en-US" b="true" sz="8167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AIM ’94</a:t>
            </a:r>
            <a:r>
              <a:rPr lang="en-US" b="true" sz="8167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Diabetes Dataset (UCI)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0695" y="2515574"/>
            <a:ext cx="11799768" cy="728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089" indent="-374045" lvl="1">
              <a:lnSpc>
                <a:spcPts val="4850"/>
              </a:lnSpc>
              <a:buFont typeface="Arial"/>
              <a:buChar char="•"/>
            </a:pPr>
            <a:r>
              <a:rPr lang="en-US" sz="3464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Đặc điểm: Multivariate, Time-Series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Nhiệm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vụ: Classification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Kích thước: 1 instance – 20 features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Dữ liệu: 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Categorical, Integer – không thiếu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dữ liệu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Nguồn: Thiết bị tự động (timestamp) &amp; hồ sơ giấy (logical time)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nput: Ngày, Giờ, Code (insulin, glucose, ăn uống,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vận động…), Giá trị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Output: Chuỗi sự kiện y tế theo thời </a:t>
            </a: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gian</a:t>
            </a:r>
          </a:p>
          <a:p>
            <a:pPr algn="l" marL="748089" indent="-374045" lvl="1">
              <a:lnSpc>
                <a:spcPts val="4850"/>
              </a:lnSpc>
              <a:spcBef>
                <a:spcPct val="0"/>
              </a:spcBef>
              <a:buFont typeface="Arial"/>
              <a:buChar char="•"/>
            </a:pPr>
            <a:r>
              <a:rPr lang="en-US" sz="3464" spc="17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Mục tiêu: Phân tích tiến triển bệnh, dự đoán biến động glucose, hỗ trợ điều trị</a:t>
            </a:r>
          </a:p>
          <a:p>
            <a:pPr algn="l">
              <a:lnSpc>
                <a:spcPts val="48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5972" y="0"/>
            <a:ext cx="17211375" cy="13842185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4722030" cy="759911"/>
            <a:chOff x="0" y="0"/>
            <a:chExt cx="6296041" cy="10132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304840" y="24006"/>
              <a:ext cx="3991200" cy="743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7"/>
                </a:lnSpc>
                <a:spcBef>
                  <a:spcPct val="0"/>
                </a:spcBef>
              </a:pPr>
              <a:r>
                <a:rPr lang="en-US" sz="3298" b="true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BTBT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74559" cy="1013215"/>
            </a:xfrm>
            <a:custGeom>
              <a:avLst/>
              <a:gdLst/>
              <a:ahLst/>
              <a:cxnLst/>
              <a:rect r="r" b="b" t="t" l="l"/>
              <a:pathLst>
                <a:path h="1013215" w="1774559">
                  <a:moveTo>
                    <a:pt x="0" y="0"/>
                  </a:moveTo>
                  <a:lnTo>
                    <a:pt x="1774559" y="0"/>
                  </a:lnTo>
                  <a:lnTo>
                    <a:pt x="1774559" y="1013215"/>
                  </a:lnTo>
                  <a:lnTo>
                    <a:pt x="0" y="1013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47358" y="1191233"/>
            <a:ext cx="9085313" cy="7443034"/>
            <a:chOff x="0" y="0"/>
            <a:chExt cx="12113751" cy="992404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066"/>
              <a:ext cx="12113751" cy="2037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081"/>
                </a:lnSpc>
                <a:spcBef>
                  <a:spcPct val="0"/>
                </a:spcBef>
              </a:pPr>
              <a:r>
                <a:rPr lang="en-US" b="true" sz="4678" spc="-93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Tổng quan kế hoạch</a:t>
              </a:r>
            </a:p>
            <a:p>
              <a:pPr algn="l" marL="0" indent="0" lvl="0">
                <a:lnSpc>
                  <a:spcPts val="6081"/>
                </a:lnSpc>
                <a:spcBef>
                  <a:spcPct val="0"/>
                </a:spcBef>
              </a:pPr>
              <a:r>
                <a:rPr lang="en-US" b="true" sz="4678" spc="-93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của bài thuyết trình hôm nay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08777"/>
              <a:ext cx="12113751" cy="5769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  <a:hlinkClick r:id="rId4" action="ppaction://hlinksldjump"/>
                </a:rPr>
                <a:t>Giới thiệu về dự án </a:t>
              </a:r>
            </a:p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Paper 1</a:t>
              </a: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  <a:hlinkClick r:id="rId4" action="ppaction://hlinksldjump"/>
                </a:rPr>
                <a:t> </a:t>
              </a:r>
            </a:p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Paper 2</a:t>
              </a:r>
            </a:p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Paper 3</a:t>
              </a:r>
            </a:p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Data</a:t>
              </a:r>
            </a:p>
            <a:p>
              <a:pPr algn="l" marL="883777" indent="-441888" lvl="1">
                <a:lnSpc>
                  <a:spcPts val="5730"/>
                </a:lnSpc>
                <a:buFont typeface="Arial"/>
                <a:buChar char="•"/>
              </a:pPr>
              <a:r>
                <a:rPr lang="en-US" sz="4093" u="sng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Kết thúc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27120" y="3441533"/>
            <a:ext cx="9273883" cy="1701967"/>
            <a:chOff x="0" y="0"/>
            <a:chExt cx="12365178" cy="2269289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12365178" cy="2269289"/>
              <a:chOff x="0" y="0"/>
              <a:chExt cx="29272148" cy="5372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927214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9272148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967537" y="441436"/>
              <a:ext cx="7778037" cy="146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87"/>
                </a:lnSpc>
                <a:spcBef>
                  <a:spcPct val="0"/>
                </a:spcBef>
              </a:pPr>
              <a:r>
                <a:rPr lang="en-US" b="true" sz="7625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Chương trình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1446" cy="10287000"/>
          </a:xfrm>
          <a:custGeom>
            <a:avLst/>
            <a:gdLst/>
            <a:ahLst/>
            <a:cxnLst/>
            <a:rect r="r" b="b" t="t" l="l"/>
            <a:pathLst>
              <a:path h="10287000" w="5491446">
                <a:moveTo>
                  <a:pt x="0" y="0"/>
                </a:moveTo>
                <a:lnTo>
                  <a:pt x="5491446" y="0"/>
                </a:lnTo>
                <a:lnTo>
                  <a:pt x="5491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95" t="0" r="-9049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00695" y="286766"/>
            <a:ext cx="13406039" cy="230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84"/>
              </a:lnSpc>
              <a:spcBef>
                <a:spcPct val="0"/>
              </a:spcBef>
            </a:pPr>
            <a:r>
              <a:rPr lang="en-US" b="true" sz="8167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Pima Indians</a:t>
            </a:r>
            <a:r>
              <a:rPr lang="en-US" b="true" sz="8167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Diabetes Dataset (UCI)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00695" y="2515574"/>
            <a:ext cx="11558605" cy="832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Chủ sở hữu: NIDDK – Đóng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góp: Johns Hopkins APL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Số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mẫu: 768 phụ nữ Pima ≥ 21 tuổi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Số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thuộc 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tính: 8 numeric + 1 class (0/1)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 bố lớp: 500 không tiểu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đường – 268 tiểu đường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nput: Pregnancies, Glucose, Blood Pressure, SkinThickness, Insulin,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BMI, Pedigree, Age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Output: Class nhị phân (0 = không, 1 = có tiểu đườn</a:t>
            </a: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g)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Thống kê nhanh (Mean ± SD):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Glucose: 120.9 ± 32.0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BMI: 32.0 ± 7.9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Age: 33.2 ± 11.8</a:t>
            </a:r>
          </a:p>
          <a:p>
            <a:pPr algn="l" marL="732800" indent="-366400" lvl="1">
              <a:lnSpc>
                <a:spcPts val="4751"/>
              </a:lnSpc>
              <a:spcBef>
                <a:spcPct val="0"/>
              </a:spcBef>
              <a:buFont typeface="Arial"/>
              <a:buChar char="•"/>
            </a:pPr>
            <a:r>
              <a:rPr lang="en-US" sz="3394" spc="16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Mục tiêu: Classification – dự đoán nguy cơ mắc tiểu đường</a:t>
            </a:r>
          </a:p>
          <a:p>
            <a:pPr algn="l">
              <a:lnSpc>
                <a:spcPts val="47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4808" y="-205809"/>
            <a:ext cx="6044632" cy="3451286"/>
          </a:xfrm>
          <a:custGeom>
            <a:avLst/>
            <a:gdLst/>
            <a:ahLst/>
            <a:cxnLst/>
            <a:rect r="r" b="b" t="t" l="l"/>
            <a:pathLst>
              <a:path h="3451286" w="6044632">
                <a:moveTo>
                  <a:pt x="0" y="0"/>
                </a:moveTo>
                <a:lnTo>
                  <a:pt x="6044632" y="0"/>
                </a:lnTo>
                <a:lnTo>
                  <a:pt x="6044632" y="3451287"/>
                </a:lnTo>
                <a:lnTo>
                  <a:pt x="0" y="345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90291" y="6724549"/>
            <a:ext cx="6630572" cy="3785839"/>
          </a:xfrm>
          <a:custGeom>
            <a:avLst/>
            <a:gdLst/>
            <a:ahLst/>
            <a:cxnLst/>
            <a:rect r="r" b="b" t="t" l="l"/>
            <a:pathLst>
              <a:path h="3785839" w="6630572">
                <a:moveTo>
                  <a:pt x="6630572" y="0"/>
                </a:moveTo>
                <a:lnTo>
                  <a:pt x="0" y="0"/>
                </a:lnTo>
                <a:lnTo>
                  <a:pt x="0" y="3785839"/>
                </a:lnTo>
                <a:lnTo>
                  <a:pt x="6630572" y="3785839"/>
                </a:lnTo>
                <a:lnTo>
                  <a:pt x="66305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39274" y="3435955"/>
            <a:ext cx="12190859" cy="2522577"/>
            <a:chOff x="0" y="0"/>
            <a:chExt cx="16254478" cy="33634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4821"/>
              <a:ext cx="16254478" cy="199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294"/>
                </a:lnSpc>
                <a:spcBef>
                  <a:spcPct val="0"/>
                </a:spcBef>
              </a:pPr>
              <a:r>
                <a:rPr lang="en-US" b="true" sz="10267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Xin cảm ơn!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602493"/>
              <a:ext cx="16254478" cy="68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8"/>
                </a:lnSpc>
                <a:spcBef>
                  <a:spcPct val="0"/>
                </a:spcBef>
              </a:pPr>
              <a:r>
                <a:rPr lang="en-US" b="true" sz="3206" spc="-64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Đừng ngần ngại liên hệ với chúng tôi nếu bạn có bất kỳ câu hỏi nào.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4477" y="-3460546"/>
            <a:ext cx="12450234" cy="6921093"/>
            <a:chOff x="0" y="0"/>
            <a:chExt cx="9663778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3778" cy="5372100"/>
            </a:xfrm>
            <a:custGeom>
              <a:avLst/>
              <a:gdLst/>
              <a:ahLst/>
              <a:cxnLst/>
              <a:rect r="r" b="b" t="t" l="l"/>
              <a:pathLst>
                <a:path h="5372100" w="9663778">
                  <a:moveTo>
                    <a:pt x="811310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113108" y="5372100"/>
                  </a:lnTo>
                  <a:lnTo>
                    <a:pt x="9663778" y="2686050"/>
                  </a:lnTo>
                  <a:lnTo>
                    <a:pt x="811310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98690" y="4607785"/>
            <a:ext cx="2429727" cy="2716203"/>
          </a:xfrm>
          <a:custGeom>
            <a:avLst/>
            <a:gdLst/>
            <a:ahLst/>
            <a:cxnLst/>
            <a:rect r="r" b="b" t="t" l="l"/>
            <a:pathLst>
              <a:path h="2716203" w="2429727">
                <a:moveTo>
                  <a:pt x="0" y="0"/>
                </a:moveTo>
                <a:lnTo>
                  <a:pt x="2429728" y="0"/>
                </a:lnTo>
                <a:lnTo>
                  <a:pt x="2429728" y="2716202"/>
                </a:lnTo>
                <a:lnTo>
                  <a:pt x="0" y="271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51" t="-52201" r="-955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4055" y="4607785"/>
            <a:ext cx="2429727" cy="2673806"/>
          </a:xfrm>
          <a:custGeom>
            <a:avLst/>
            <a:gdLst/>
            <a:ahLst/>
            <a:cxnLst/>
            <a:rect r="r" b="b" t="t" l="l"/>
            <a:pathLst>
              <a:path h="2673806" w="2429727">
                <a:moveTo>
                  <a:pt x="0" y="0"/>
                </a:moveTo>
                <a:lnTo>
                  <a:pt x="2429727" y="0"/>
                </a:lnTo>
                <a:lnTo>
                  <a:pt x="2429727" y="2673806"/>
                </a:lnTo>
                <a:lnTo>
                  <a:pt x="0" y="267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40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5757" y="4607785"/>
            <a:ext cx="2429727" cy="2673806"/>
          </a:xfrm>
          <a:custGeom>
            <a:avLst/>
            <a:gdLst/>
            <a:ahLst/>
            <a:cxnLst/>
            <a:rect r="r" b="b" t="t" l="l"/>
            <a:pathLst>
              <a:path h="2673806" w="2429727">
                <a:moveTo>
                  <a:pt x="0" y="0"/>
                </a:moveTo>
                <a:lnTo>
                  <a:pt x="2429727" y="0"/>
                </a:lnTo>
                <a:lnTo>
                  <a:pt x="2429727" y="2673806"/>
                </a:lnTo>
                <a:lnTo>
                  <a:pt x="0" y="267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67" t="-8771" r="-1006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5784" y="4607785"/>
            <a:ext cx="2429727" cy="2673806"/>
          </a:xfrm>
          <a:custGeom>
            <a:avLst/>
            <a:gdLst/>
            <a:ahLst/>
            <a:cxnLst/>
            <a:rect r="r" b="b" t="t" l="l"/>
            <a:pathLst>
              <a:path h="2673806" w="2429727">
                <a:moveTo>
                  <a:pt x="0" y="0"/>
                </a:moveTo>
                <a:lnTo>
                  <a:pt x="2429728" y="0"/>
                </a:lnTo>
                <a:lnTo>
                  <a:pt x="2429728" y="2673806"/>
                </a:lnTo>
                <a:lnTo>
                  <a:pt x="0" y="2673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20" t="-9441" r="-13220" b="-5457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60640" y="1028700"/>
            <a:ext cx="15039322" cy="1701967"/>
            <a:chOff x="0" y="0"/>
            <a:chExt cx="20052429" cy="2269289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0"/>
              <a:ext cx="20052429" cy="2269289"/>
              <a:chOff x="0" y="0"/>
              <a:chExt cx="47470215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470216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7470216">
                    <a:moveTo>
                      <a:pt x="459195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5919544" y="5372100"/>
                    </a:lnTo>
                    <a:lnTo>
                      <a:pt x="47470216" y="2686050"/>
                    </a:lnTo>
                    <a:lnTo>
                      <a:pt x="459195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554" y="574786"/>
              <a:ext cx="16467657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600"/>
                </a:lnSpc>
                <a:spcBef>
                  <a:spcPct val="0"/>
                </a:spcBef>
              </a:pPr>
              <a:r>
                <a:rPr lang="en-US" b="true" sz="6000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Nhóm</a:t>
              </a:r>
              <a:r>
                <a:rPr lang="en-US" b="true" sz="6000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 phụ trách:     Bộ tứ báo thủ                              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98690" y="7680669"/>
            <a:ext cx="2429727" cy="780428"/>
            <a:chOff x="0" y="0"/>
            <a:chExt cx="3239636" cy="104057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323963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NGUYỄN MAI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625281"/>
              <a:ext cx="323963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Nhóm trưởng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14055" y="7680669"/>
            <a:ext cx="2429727" cy="780428"/>
            <a:chOff x="0" y="0"/>
            <a:chExt cx="3239636" cy="104057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25281"/>
              <a:ext cx="323963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Thành viên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323963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NGUYÊN PHÚ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186935" y="7680669"/>
            <a:ext cx="2468103" cy="780428"/>
            <a:chOff x="0" y="0"/>
            <a:chExt cx="3290804" cy="10405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323963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MAI LINH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1168" y="625281"/>
              <a:ext cx="323963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Thành viên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27997" y="7680669"/>
            <a:ext cx="2429727" cy="780428"/>
            <a:chOff x="0" y="0"/>
            <a:chExt cx="3239636" cy="104057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39636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ĐĂNG KHOA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25281"/>
              <a:ext cx="3239636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Thành viên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1446" cy="10287000"/>
          </a:xfrm>
          <a:custGeom>
            <a:avLst/>
            <a:gdLst/>
            <a:ahLst/>
            <a:cxnLst/>
            <a:rect r="r" b="b" t="t" l="l"/>
            <a:pathLst>
              <a:path h="10287000" w="5491446">
                <a:moveTo>
                  <a:pt x="0" y="0"/>
                </a:moveTo>
                <a:lnTo>
                  <a:pt x="5491446" y="0"/>
                </a:lnTo>
                <a:lnTo>
                  <a:pt x="5491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95" t="0" r="-9049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70739" y="1118652"/>
            <a:ext cx="11163978" cy="2871061"/>
            <a:chOff x="0" y="0"/>
            <a:chExt cx="14885304" cy="38280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51475" y="66675"/>
              <a:ext cx="14833829" cy="179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102"/>
                </a:lnSpc>
                <a:spcBef>
                  <a:spcPct val="0"/>
                </a:spcBef>
              </a:pPr>
              <a:r>
                <a:rPr lang="en-US" b="true" sz="9184" u="none">
                  <a:solidFill>
                    <a:srgbClr val="1836B2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Giới thiệu về Dự án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44231"/>
              <a:ext cx="14362510" cy="1396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80"/>
                </a:lnSpc>
                <a:spcBef>
                  <a:spcPct val="0"/>
                </a:spcBef>
              </a:pPr>
              <a:r>
                <a:rPr lang="en-US" b="true" sz="3216" spc="-64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Xuấ</a:t>
              </a:r>
              <a:r>
                <a:rPr lang="en-US" b="true" sz="3216" spc="-64" u="none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 phát từ thực trạng bệnh Đái tháo đường ngày càng gia tăng trên toàn cầu.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922432" y="5831869"/>
            <a:ext cx="4537984" cy="1108107"/>
            <a:chOff x="0" y="0"/>
            <a:chExt cx="6050646" cy="1477477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6050646" cy="1477477"/>
              <a:chOff x="0" y="0"/>
              <a:chExt cx="22000129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00012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2000128">
                    <a:moveTo>
                      <a:pt x="2044945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0449459" y="5372100"/>
                    </a:lnTo>
                    <a:lnTo>
                      <a:pt x="22000128" y="2686050"/>
                    </a:lnTo>
                    <a:lnTo>
                      <a:pt x="2044945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21934" y="305670"/>
              <a:ext cx="5006778" cy="866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9"/>
                </a:lnSpc>
                <a:spcBef>
                  <a:spcPct val="0"/>
                </a:spcBef>
              </a:pPr>
              <a:r>
                <a:rPr lang="en-US" b="true" sz="4324" spc="129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Mục tiêu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500847" y="7303593"/>
            <a:ext cx="4959569" cy="213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674" indent="-330837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064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huẩn hóa chẩn đoán, phân loại và phòng ngừa theo tiêu chuẩn WHO 1999.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369480" y="5831869"/>
            <a:ext cx="4537984" cy="1108107"/>
            <a:chOff x="0" y="0"/>
            <a:chExt cx="6050646" cy="1477477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6050646" cy="1477477"/>
              <a:chOff x="0" y="0"/>
              <a:chExt cx="22000129" cy="5372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00012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2000128">
                    <a:moveTo>
                      <a:pt x="2044945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0449459" y="5372100"/>
                    </a:lnTo>
                    <a:lnTo>
                      <a:pt x="22000128" y="2686050"/>
                    </a:lnTo>
                    <a:lnTo>
                      <a:pt x="2044945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521934" y="305670"/>
              <a:ext cx="5006778" cy="866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9"/>
                </a:lnSpc>
                <a:spcBef>
                  <a:spcPct val="0"/>
                </a:spcBef>
              </a:pPr>
              <a:r>
                <a:rPr lang="en-US" sz="4324" spc="129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Ý Nghĩa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947895" y="7303593"/>
            <a:ext cx="4959569" cy="213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674" indent="-330837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064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Giúp</a:t>
            </a:r>
            <a:r>
              <a:rPr lang="en-US" sz="3064" spc="15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y tế cộng đồng quản lý hiệu quả và giảm biến chứng nguy hiểm.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39498" y="981075"/>
            <a:ext cx="6483981" cy="158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b="true" sz="3210" spc="-64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Đ</a:t>
            </a:r>
            <a:r>
              <a:rPr lang="en-US" b="true" sz="3210" spc="-64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ái tháo đường (ĐTĐ) là bệnh rối loạn chuyển hóa, gây tăng glucose máu mạn tính.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39498" y="3178474"/>
            <a:ext cx="6519802" cy="106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6"/>
              </a:lnSpc>
              <a:spcBef>
                <a:spcPct val="0"/>
              </a:spcBef>
            </a:pPr>
            <a:r>
              <a:rPr lang="en-US" b="true" sz="3228" spc="-64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Nguyên nhâ</a:t>
            </a:r>
            <a:r>
              <a:rPr lang="en-US" b="true" sz="3228" spc="-64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n: khiếm khuyết tiết insulin, hoạt động insulin hoặc cả hai.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15951" y="4960322"/>
            <a:ext cx="5489364" cy="212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2"/>
              </a:lnSpc>
              <a:spcBef>
                <a:spcPct val="0"/>
              </a:spcBef>
            </a:pPr>
            <a:r>
              <a:rPr lang="en-US" b="true" sz="3209" spc="-64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WHO (1999) ban hành</a:t>
            </a:r>
            <a:r>
              <a:rPr lang="en-US" b="true" sz="3209" spc="-64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tiêu chuẩn toàn cầu về chẩn đoán, phân loại và đánh giá biến chứng.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39498" y="7563765"/>
            <a:ext cx="6873320" cy="170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446" spc="-68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Ý nghĩa: Chuẩn</a:t>
            </a:r>
            <a:r>
              <a:rPr lang="en-US" b="true" sz="3446" spc="-68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hóa trong y tế công cộng, giúp quản lý và phòng ngừa biến chứng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4584065" y="-2006328"/>
            <a:ext cx="13728065" cy="14299655"/>
            <a:chOff x="0" y="0"/>
            <a:chExt cx="5157365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6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365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159137"/>
            <a:ext cx="5816518" cy="1937756"/>
            <a:chOff x="0" y="0"/>
            <a:chExt cx="7755358" cy="25836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7755358" cy="1708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40"/>
                </a:lnSpc>
              </a:pPr>
              <a:r>
                <a:rPr lang="en-US" b="true" sz="7925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PAPER 1: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935975"/>
              <a:ext cx="6576440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Bệnh đái tháo đường là gì?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25421" y="1506131"/>
            <a:ext cx="714076" cy="618457"/>
            <a:chOff x="0" y="0"/>
            <a:chExt cx="952102" cy="824609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25421" y="3540680"/>
            <a:ext cx="714076" cy="618457"/>
            <a:chOff x="0" y="0"/>
            <a:chExt cx="952102" cy="824609"/>
          </a:xfrm>
        </p:grpSpPr>
        <p:grpSp>
          <p:nvGrpSpPr>
            <p:cNvPr name="Group 16" id="16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25421" y="5805821"/>
            <a:ext cx="714076" cy="618457"/>
            <a:chOff x="0" y="0"/>
            <a:chExt cx="952102" cy="824609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25421" y="8073004"/>
            <a:ext cx="714076" cy="618457"/>
            <a:chOff x="0" y="0"/>
            <a:chExt cx="952102" cy="824609"/>
          </a:xfrm>
        </p:grpSpPr>
        <p:grpSp>
          <p:nvGrpSpPr>
            <p:cNvPr name="Group 24" id="24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36691" y="689927"/>
            <a:ext cx="14524365" cy="224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Tiêu</a:t>
            </a:r>
            <a:r>
              <a:rPr lang="en-US" b="true" sz="7925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chuẩn chẩn đoán (WHO 1999)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6691" y="3293262"/>
            <a:ext cx="8607309" cy="324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69059" indent="-334530" lvl="1">
              <a:lnSpc>
                <a:spcPts val="4338"/>
              </a:lnSpc>
              <a:buFont typeface="Arial"/>
              <a:buChar char="•"/>
            </a:pPr>
            <a:r>
              <a:rPr lang="en-US" sz="3098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CHỈ SỐ CHÍNH</a:t>
            </a:r>
          </a:p>
          <a:p>
            <a:pPr algn="ctr" marL="669059" indent="-334530" lvl="1">
              <a:lnSpc>
                <a:spcPts val="4338"/>
              </a:lnSpc>
              <a:spcBef>
                <a:spcPct val="0"/>
              </a:spcBef>
              <a:buFont typeface="Arial"/>
              <a:buChar char="•"/>
            </a:pPr>
            <a:r>
              <a:rPr lang="en-US" sz="3098" spc="1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Glucose </a:t>
            </a:r>
            <a:r>
              <a:rPr lang="en-US" sz="3098" spc="1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huyết tương lúc đói (FPG)</a:t>
            </a:r>
          </a:p>
          <a:p>
            <a:pPr algn="ctr" marL="669059" indent="-334530" lvl="1">
              <a:lnSpc>
                <a:spcPts val="4338"/>
              </a:lnSpc>
              <a:spcBef>
                <a:spcPct val="0"/>
              </a:spcBef>
              <a:buFont typeface="Arial"/>
              <a:buChar char="•"/>
            </a:pPr>
            <a:r>
              <a:rPr lang="en-US" sz="3098" spc="1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Glucose huyết tương sau nghiệm pháp dung nạp glucose đường uống (OGTT)</a:t>
            </a:r>
          </a:p>
          <a:p>
            <a:pPr algn="ctr" marL="669059" indent="-334530" lvl="1">
              <a:lnSpc>
                <a:spcPts val="4338"/>
              </a:lnSpc>
              <a:spcBef>
                <a:spcPct val="0"/>
              </a:spcBef>
              <a:buFont typeface="Arial"/>
              <a:buChar char="•"/>
            </a:pPr>
            <a:r>
              <a:rPr lang="en-US" sz="3098" spc="1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HbA1c (≥ 6.5%)</a:t>
            </a:r>
          </a:p>
          <a:p>
            <a:pPr algn="ctr" marL="0" indent="0" lvl="0">
              <a:lnSpc>
                <a:spcPts val="433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00225" y="6031012"/>
            <a:ext cx="9144000" cy="394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96756" indent="-465585" lvl="2">
              <a:lnSpc>
                <a:spcPts val="4528"/>
              </a:lnSpc>
              <a:buFont typeface="Arial"/>
              <a:buChar char="⚬"/>
            </a:pPr>
            <a:r>
              <a:rPr lang="en-US" sz="3234" spc="16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 LOẠI</a:t>
            </a:r>
          </a:p>
          <a:p>
            <a:pPr algn="ctr" marL="1396756" indent="-465585" lvl="2">
              <a:lnSpc>
                <a:spcPts val="4528"/>
              </a:lnSpc>
              <a:spcBef>
                <a:spcPct val="0"/>
              </a:spcBef>
              <a:buFont typeface="Arial"/>
              <a:buChar char="⚬"/>
            </a:pPr>
            <a:r>
              <a:rPr lang="en-US" sz="3234" spc="16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Bình th</a:t>
            </a:r>
            <a:r>
              <a:rPr lang="en-US" sz="3234" spc="16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ường, IFG (rối loạn đường huyết lúc đói), IGT (rối loạn dung nạp glucose)</a:t>
            </a:r>
          </a:p>
          <a:p>
            <a:pPr algn="ctr" marL="1396756" indent="-465585" lvl="2">
              <a:lnSpc>
                <a:spcPts val="4528"/>
              </a:lnSpc>
              <a:spcBef>
                <a:spcPct val="0"/>
              </a:spcBef>
              <a:buFont typeface="Arial"/>
              <a:buChar char="⚬"/>
            </a:pPr>
            <a:r>
              <a:rPr lang="en-US" sz="3234" spc="16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Đái tháo đường (≥7.0 mmol/L đói hoặc ≥11.1 mmol/L OGTT)</a:t>
            </a:r>
          </a:p>
          <a:p>
            <a:pPr algn="ctr" marL="1396756" indent="-465585" lvl="2">
              <a:lnSpc>
                <a:spcPts val="4528"/>
              </a:lnSpc>
              <a:spcBef>
                <a:spcPct val="0"/>
              </a:spcBef>
              <a:buFont typeface="Arial"/>
              <a:buChar char="⚬"/>
            </a:pPr>
            <a:r>
              <a:rPr lang="en-US" sz="3234" spc="16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ĐTĐ thai kỳ (tuần 24–28)paper1</a:t>
            </a:r>
          </a:p>
          <a:p>
            <a:pPr algn="ctr" marL="0" indent="0" lvl="0">
              <a:lnSpc>
                <a:spcPts val="45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108" y="360870"/>
            <a:ext cx="5151312" cy="73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9"/>
              </a:lnSpc>
              <a:spcBef>
                <a:spcPct val="0"/>
              </a:spcBef>
            </a:pPr>
            <a:r>
              <a:rPr lang="en-US" b="true" sz="5063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Phân loại chính: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93363" y="9375606"/>
            <a:ext cx="33634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 spc="78" u="none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65.000.000 VNĐ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45763" y="9528006"/>
            <a:ext cx="33634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 spc="78" u="none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65.000.000 VNĐ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667858" y="2809341"/>
            <a:ext cx="8414795" cy="540596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9144000" y="2224723"/>
            <a:ext cx="9548402" cy="582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339" indent="-402170" lvl="1">
              <a:lnSpc>
                <a:spcPts val="5215"/>
              </a:lnSpc>
              <a:spcBef>
                <a:spcPct val="0"/>
              </a:spcBef>
              <a:buFont typeface="Arial"/>
              <a:buChar char="•"/>
            </a:pPr>
            <a:r>
              <a:rPr lang="en-US" sz="37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 truyền:</a:t>
            </a:r>
            <a:r>
              <a:rPr lang="en-US" sz="37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MO</a:t>
            </a: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DY (HNF4α, glucokinase, HNF1α…), đột biến DNA ty thể.</a:t>
            </a:r>
          </a:p>
          <a:p>
            <a:pPr algn="l" marL="804339" indent="-402170" lvl="1">
              <a:lnSpc>
                <a:spcPts val="5215"/>
              </a:lnSpc>
              <a:spcBef>
                <a:spcPct val="0"/>
              </a:spcBef>
              <a:buFont typeface="Arial"/>
              <a:buChar char="•"/>
            </a:pP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Thuốc/Hóa chất: glucocorticoid,</a:t>
            </a: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thiazide, i</a:t>
            </a: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nterferon-α…</a:t>
            </a:r>
          </a:p>
          <a:p>
            <a:pPr algn="l" marL="804339" indent="-402170" lvl="1">
              <a:lnSpc>
                <a:spcPts val="5215"/>
              </a:lnSpc>
              <a:spcBef>
                <a:spcPct val="0"/>
              </a:spcBef>
              <a:buFont typeface="Arial"/>
              <a:buChar char="•"/>
            </a:pP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Hội chứng di truyền liên quan: Down, Turner, Prader-Willi, Wolfram…</a:t>
            </a:r>
          </a:p>
          <a:p>
            <a:pPr algn="l" marL="804339" indent="-402170" lvl="1">
              <a:lnSpc>
                <a:spcPts val="5215"/>
              </a:lnSpc>
              <a:spcBef>
                <a:spcPct val="0"/>
              </a:spcBef>
              <a:buFont typeface="Arial"/>
              <a:buChar char="•"/>
            </a:pPr>
            <a:r>
              <a:rPr lang="en-US" sz="3725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Bệnh phối hợp: viêm tụy mạn, xơ nang, cường giáp, hội chứng Cushing…</a:t>
            </a:r>
          </a:p>
          <a:p>
            <a:pPr algn="l" marL="0" indent="0" lvl="0">
              <a:lnSpc>
                <a:spcPts val="5215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 rot="0">
            <a:off x="1028700" y="3339148"/>
            <a:ext cx="8414795" cy="5405966"/>
          </a:xfrm>
          <a:prstGeom prst="rect">
            <a:avLst/>
          </a:prstGeom>
          <a:solidFill>
            <a:srgbClr val="A066CB">
              <a:alpha val="8627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381363" y="2231788"/>
            <a:ext cx="7762637" cy="734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680" indent="-415840" lvl="1">
              <a:lnSpc>
                <a:spcPts val="5393"/>
              </a:lnSpc>
              <a:spcBef>
                <a:spcPct val="0"/>
              </a:spcBef>
              <a:buFont typeface="Arial"/>
              <a:buChar char="•"/>
            </a:pPr>
            <a:r>
              <a:rPr lang="en-US" sz="385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Type 1: Tự miễn, nguyên nhân c</a:t>
            </a:r>
            <a:r>
              <a:rPr lang="en-US" sz="3852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hưa</a:t>
            </a:r>
            <a:r>
              <a:rPr lang="en-US" sz="3852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rõ.</a:t>
            </a:r>
          </a:p>
          <a:p>
            <a:pPr algn="l" marL="831680" indent="-415840" lvl="1">
              <a:lnSpc>
                <a:spcPts val="5393"/>
              </a:lnSpc>
              <a:spcBef>
                <a:spcPct val="0"/>
              </a:spcBef>
              <a:buFont typeface="Arial"/>
              <a:buChar char="•"/>
            </a:pPr>
            <a:r>
              <a:rPr lang="en-US" sz="3852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Type 2: Khiếm khuyết tế bào beta, kháng insulin; liên quan di truyền, bệnh tụy, nội tiết, thuốc/hóa chất.</a:t>
            </a:r>
          </a:p>
          <a:p>
            <a:pPr algn="l" marL="831680" indent="-415840" lvl="1">
              <a:lnSpc>
                <a:spcPts val="5393"/>
              </a:lnSpc>
              <a:spcBef>
                <a:spcPct val="0"/>
              </a:spcBef>
              <a:buFont typeface="Arial"/>
              <a:buChar char="•"/>
            </a:pPr>
            <a:r>
              <a:rPr lang="en-US" sz="3852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GDM: Xuất hiện trong thai kỳ (tuần 24–28).</a:t>
            </a:r>
          </a:p>
          <a:p>
            <a:pPr algn="l" marL="831680" indent="-415840" lvl="1">
              <a:lnSpc>
                <a:spcPts val="5393"/>
              </a:lnSpc>
              <a:spcBef>
                <a:spcPct val="0"/>
              </a:spcBef>
              <a:buFont typeface="Arial"/>
              <a:buChar char="•"/>
            </a:pPr>
            <a:r>
              <a:rPr lang="en-US" sz="3852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Khác: Do </a:t>
            </a:r>
            <a:r>
              <a:rPr lang="en-US" sz="3852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nhiễm trùng, miễn dịch hiếm, hội chứng di truyền.</a:t>
            </a:r>
          </a:p>
          <a:p>
            <a:pPr algn="l" marL="0" indent="0" lvl="0">
              <a:lnSpc>
                <a:spcPts val="539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67858" y="360870"/>
            <a:ext cx="8844505" cy="143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69"/>
              </a:lnSpc>
              <a:spcBef>
                <a:spcPct val="0"/>
              </a:spcBef>
            </a:pPr>
            <a:r>
              <a:rPr lang="en-US" b="true" sz="5063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Nguyên nhân và yếu tố liên quan: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074" y="203640"/>
            <a:ext cx="13733563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Liên quan &amp; Ý</a:t>
            </a:r>
            <a:r>
              <a:rPr lang="en-US" b="true" sz="7925" u="none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 nghĩa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3074" y="1602072"/>
            <a:ext cx="14010887" cy="132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20"/>
              </a:lnSpc>
              <a:spcBef>
                <a:spcPct val="0"/>
              </a:spcBef>
            </a:pPr>
            <a:r>
              <a:rPr lang="en-US" b="true" sz="4015" spc="-8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Tiểu đườ</a:t>
            </a:r>
            <a:r>
              <a:rPr lang="en-US" b="true" sz="4015" spc="-80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ng thai kỳ (GDM): Tăng nguy cơ thai to, sinh non, phát triển thành type 2 sau này.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93363" y="9375606"/>
            <a:ext cx="33634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 spc="78" u="none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65.000.000 VNĐ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45763" y="9528006"/>
            <a:ext cx="336340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b="true" sz="2600" spc="78" u="none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65.000.000 VNĐ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3074" y="3372009"/>
            <a:ext cx="13525261" cy="12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876" spc="-7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Hội c</a:t>
            </a:r>
            <a:r>
              <a:rPr lang="en-US" b="true" sz="3876" spc="-77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hứng chuyển hóa: Tập hợp nguy cơ (tăng glucose máu, tăng huyết áp, rối loạn lipid máu, béo bụng).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074" y="5105400"/>
            <a:ext cx="13525261" cy="12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876" spc="-7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Ng</a:t>
            </a:r>
            <a:r>
              <a:rPr lang="en-US" b="true" sz="3876" spc="-77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hiệm pháp OGTT: Uống 75g glucose, đo sau 2 giờ → đánh giá dung nạp glucose.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074" y="7083867"/>
            <a:ext cx="13525261" cy="126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876" spc="-7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Kết luậ</a:t>
            </a:r>
            <a:r>
              <a:rPr lang="en-US" b="true" sz="3876" spc="-77" u="none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n: Tiêu chuẩn WHO 1999 là nền tảng toàn cầu để sàng lọc, quản lý và phòng ngừa biến chứng ĐTĐ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5953" y="0"/>
            <a:ext cx="9372047" cy="9462683"/>
          </a:xfrm>
          <a:custGeom>
            <a:avLst/>
            <a:gdLst/>
            <a:ahLst/>
            <a:cxnLst/>
            <a:rect r="r" b="b" t="t" l="l"/>
            <a:pathLst>
              <a:path h="9462683" w="9372047">
                <a:moveTo>
                  <a:pt x="0" y="0"/>
                </a:moveTo>
                <a:lnTo>
                  <a:pt x="9372047" y="0"/>
                </a:lnTo>
                <a:lnTo>
                  <a:pt x="9372047" y="9462683"/>
                </a:lnTo>
                <a:lnTo>
                  <a:pt x="0" y="9462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81" r="0" b="-2428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115283" y="6411649"/>
            <a:ext cx="14175218" cy="11400367"/>
            <a:chOff x="0" y="0"/>
            <a:chExt cx="6679670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311742" y="-2412933"/>
            <a:ext cx="14175218" cy="11400367"/>
            <a:chOff x="0" y="0"/>
            <a:chExt cx="667967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51366" y="7753528"/>
            <a:ext cx="10611554" cy="3418309"/>
            <a:chOff x="0" y="0"/>
            <a:chExt cx="16676766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67676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6676767">
                  <a:moveTo>
                    <a:pt x="151260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126095" y="5372100"/>
                  </a:lnTo>
                  <a:lnTo>
                    <a:pt x="16676767" y="2686050"/>
                  </a:lnTo>
                  <a:lnTo>
                    <a:pt x="151260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37270" y="8702771"/>
            <a:ext cx="4722030" cy="759911"/>
            <a:chOff x="0" y="0"/>
            <a:chExt cx="6296041" cy="101321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304840" y="24006"/>
              <a:ext cx="3991200" cy="743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7"/>
                </a:lnSpc>
                <a:spcBef>
                  <a:spcPct val="0"/>
                </a:spcBef>
              </a:pPr>
              <a:r>
                <a:rPr lang="en-US" sz="3298" b="true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BTBT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74559" cy="1013215"/>
            </a:xfrm>
            <a:custGeom>
              <a:avLst/>
              <a:gdLst/>
              <a:ahLst/>
              <a:cxnLst/>
              <a:rect r="r" b="b" t="t" l="l"/>
              <a:pathLst>
                <a:path h="1013215" w="1774559">
                  <a:moveTo>
                    <a:pt x="0" y="0"/>
                  </a:moveTo>
                  <a:lnTo>
                    <a:pt x="1774559" y="0"/>
                  </a:lnTo>
                  <a:lnTo>
                    <a:pt x="1774559" y="1013215"/>
                  </a:lnTo>
                  <a:lnTo>
                    <a:pt x="0" y="1013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619893"/>
            <a:ext cx="7887253" cy="14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33"/>
              </a:lnSpc>
            </a:pPr>
            <a:r>
              <a:rPr lang="en-US" b="true" sz="9350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PAPER 2: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14152"/>
            <a:ext cx="688036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rPr>
              <a:t>Dự báo khởi</a:t>
            </a:r>
            <a:r>
              <a:rPr lang="en-US" b="true" sz="3000" spc="-60" u="none">
                <a:solidFill>
                  <a:srgbClr val="FFFFFF"/>
                </a:solidFill>
                <a:latin typeface="Asap Medium"/>
                <a:ea typeface="Asap Medium"/>
                <a:cs typeface="Asap Medium"/>
                <a:sym typeface="Asap Medium"/>
              </a:rPr>
              <a:t> phát Đái tháo đường trên dữ liệu Pima theo bài báo “Using the ADAP Learning Algorithm to Forecast the Onset of Diabetes Mellitus”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DAGz3H96f0w</dc:identifier>
  <dcterms:modified xsi:type="dcterms:W3CDTF">2011-08-01T06:04:30Z</dcterms:modified>
  <cp:revision>1</cp:revision>
  <dc:title>PAPER 1:</dc:title>
</cp:coreProperties>
</file>